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Open Sans" panose="020B0604020202020204" charset="0"/>
      <p:regular r:id="rId25"/>
      <p:bold r:id="rId26"/>
      <p:italic r:id="rId27"/>
      <p:boldItalic r:id="rId28"/>
    </p:embeddedFont>
    <p:embeddedFont>
      <p:font typeface="Pinyon Script" panose="020B0604020202020204" charset="0"/>
      <p:regular r:id="rId29"/>
    </p:embeddedFont>
    <p:embeddedFont>
      <p:font typeface="PT Sans Narrow"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249" autoAdjust="0"/>
  </p:normalViewPr>
  <p:slideViewPr>
    <p:cSldViewPr snapToGrid="0">
      <p:cViewPr varScale="1">
        <p:scale>
          <a:sx n="95" d="100"/>
          <a:sy n="95" d="100"/>
        </p:scale>
        <p:origin x="69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638b6f1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638b6f1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c09df6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c09df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5fb9acfd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fb9acfd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701040d1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701040d1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701040d1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701040d1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6d411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6d411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67e427e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67e427e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67e427e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67e427e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67e427e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67e427e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67e427e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67e427e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f09e67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f09e67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67e427ec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67e427ec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67e427ec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67e427e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701040d1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701040d1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109e6ea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109e6ea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fc09df6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fc09df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f503352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f503352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fb9acfd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5fb9ac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109e6ea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109e6ea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09e6ea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109e6e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109e6ea6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109e6ea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539877"/>
            <a:ext cx="71367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Dragons Den Presentation </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Arman Somal and Sarthak Nadkarni</a:t>
            </a:r>
            <a:endParaRPr/>
          </a:p>
        </p:txBody>
      </p:sp>
      <p:pic>
        <p:nvPicPr>
          <p:cNvPr id="5" name="Audio 4">
            <a:hlinkClick r:id="" action="ppaction://media"/>
            <a:extLst>
              <a:ext uri="{FF2B5EF4-FFF2-40B4-BE49-F238E27FC236}">
                <a16:creationId xmlns:a16="http://schemas.microsoft.com/office/drawing/2014/main" id="{8AF45CF7-7BE2-4B32-AB8D-339FDB0A84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661"/>
    </mc:Choice>
    <mc:Fallback>
      <p:transition spd="slow" advTm="2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16050" y="124325"/>
            <a:ext cx="8765400" cy="832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Product logo</a:t>
            </a:r>
            <a:endParaRPr/>
          </a:p>
        </p:txBody>
      </p:sp>
      <p:pic>
        <p:nvPicPr>
          <p:cNvPr id="125" name="Google Shape;125;p22"/>
          <p:cNvPicPr preferRelativeResize="0"/>
          <p:nvPr/>
        </p:nvPicPr>
        <p:blipFill>
          <a:blip r:embed="rId5">
            <a:alphaModFix/>
          </a:blip>
          <a:stretch>
            <a:fillRect/>
          </a:stretch>
        </p:blipFill>
        <p:spPr>
          <a:xfrm>
            <a:off x="4677175" y="1013875"/>
            <a:ext cx="4466825" cy="3978898"/>
          </a:xfrm>
          <a:prstGeom prst="rect">
            <a:avLst/>
          </a:prstGeom>
          <a:noFill/>
          <a:ln>
            <a:noFill/>
          </a:ln>
        </p:spPr>
      </p:pic>
      <p:sp>
        <p:nvSpPr>
          <p:cNvPr id="126" name="Google Shape;126;p22"/>
          <p:cNvSpPr txBox="1"/>
          <p:nvPr/>
        </p:nvSpPr>
        <p:spPr>
          <a:xfrm>
            <a:off x="38275" y="1013875"/>
            <a:ext cx="4638900" cy="3978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crown on the C relates to 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Watery effect on the letter relates to the first word “drip”</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Different colors for diversity</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Logo is Monogrammatic</a:t>
            </a:r>
            <a:endParaRPr sz="3000">
              <a:latin typeface="Times New Roman"/>
              <a:ea typeface="Times New Roman"/>
              <a:cs typeface="Times New Roman"/>
              <a:sym typeface="Times New Roman"/>
            </a:endParaRPr>
          </a:p>
        </p:txBody>
      </p:sp>
      <p:pic>
        <p:nvPicPr>
          <p:cNvPr id="4" name="Audio 3">
            <a:hlinkClick r:id="" action="ppaction://media"/>
            <a:extLst>
              <a:ext uri="{FF2B5EF4-FFF2-40B4-BE49-F238E27FC236}">
                <a16:creationId xmlns:a16="http://schemas.microsoft.com/office/drawing/2014/main" id="{4F5E2545-DD07-4FC0-BEDF-6EA7B74A82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27"/>
    </mc:Choice>
    <mc:Fallback>
      <p:transition spd="slow" advTm="1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234600"/>
            <a:ext cx="3583200" cy="8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Packaging</a:t>
            </a:r>
            <a:endParaRPr sz="4800"/>
          </a:p>
        </p:txBody>
      </p:sp>
      <p:sp>
        <p:nvSpPr>
          <p:cNvPr id="132" name="Google Shape;132;p23"/>
          <p:cNvSpPr txBox="1">
            <a:spLocks noGrp="1"/>
          </p:cNvSpPr>
          <p:nvPr>
            <p:ph type="body" idx="1"/>
          </p:nvPr>
        </p:nvSpPr>
        <p:spPr>
          <a:xfrm>
            <a:off x="311700" y="1266325"/>
            <a:ext cx="2902200" cy="17178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Includes the ingredients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Amount</a:t>
            </a:r>
            <a:endParaRPr sz="3000">
              <a:solidFill>
                <a:srgbClr val="000000"/>
              </a:solidFill>
              <a:latin typeface="Times New Roman"/>
              <a:ea typeface="Times New Roman"/>
              <a:cs typeface="Times New Roman"/>
              <a:sym typeface="Times New Roman"/>
            </a:endParaRPr>
          </a:p>
        </p:txBody>
      </p:sp>
      <p:pic>
        <p:nvPicPr>
          <p:cNvPr id="133" name="Google Shape;133;p23"/>
          <p:cNvPicPr preferRelativeResize="0"/>
          <p:nvPr/>
        </p:nvPicPr>
        <p:blipFill>
          <a:blip r:embed="rId5">
            <a:alphaModFix/>
          </a:blip>
          <a:stretch>
            <a:fillRect/>
          </a:stretch>
        </p:blipFill>
        <p:spPr>
          <a:xfrm>
            <a:off x="5973400" y="0"/>
            <a:ext cx="3170599" cy="3203093"/>
          </a:xfrm>
          <a:prstGeom prst="rect">
            <a:avLst/>
          </a:prstGeom>
          <a:noFill/>
          <a:ln>
            <a:noFill/>
          </a:ln>
        </p:spPr>
      </p:pic>
      <p:sp>
        <p:nvSpPr>
          <p:cNvPr id="134" name="Google Shape;134;p23"/>
          <p:cNvSpPr txBox="1"/>
          <p:nvPr/>
        </p:nvSpPr>
        <p:spPr>
          <a:xfrm>
            <a:off x="311700" y="2649725"/>
            <a:ext cx="3380400" cy="2362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Includes logo</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The Slogan</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Warning labels </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The Scan Code</a:t>
            </a:r>
            <a:endParaRPr sz="3000" dirty="0">
              <a:latin typeface="Times New Roman"/>
              <a:ea typeface="Times New Roman"/>
              <a:cs typeface="Times New Roman"/>
              <a:sym typeface="Times New Roman"/>
            </a:endParaRPr>
          </a:p>
          <a:p>
            <a:pPr marL="457200" lvl="0" indent="0" algn="l" rtl="0">
              <a:spcBef>
                <a:spcPts val="0"/>
              </a:spcBef>
              <a:spcAft>
                <a:spcPts val="0"/>
              </a:spcAft>
              <a:buNone/>
            </a:pPr>
            <a:endParaRPr sz="3000" dirty="0">
              <a:latin typeface="Times New Roman"/>
              <a:ea typeface="Times New Roman"/>
              <a:cs typeface="Times New Roman"/>
              <a:sym typeface="Times New Roman"/>
            </a:endParaRPr>
          </a:p>
          <a:p>
            <a:pPr marL="0" lvl="0" indent="0" algn="l" rtl="0">
              <a:spcBef>
                <a:spcPts val="0"/>
              </a:spcBef>
              <a:spcAft>
                <a:spcPts val="0"/>
              </a:spcAft>
              <a:buNone/>
            </a:pPr>
            <a:endParaRPr sz="3000" dirty="0">
              <a:latin typeface="Times New Roman"/>
              <a:ea typeface="Times New Roman"/>
              <a:cs typeface="Times New Roman"/>
              <a:sym typeface="Times New Roman"/>
            </a:endParaRPr>
          </a:p>
        </p:txBody>
      </p:sp>
      <p:pic>
        <p:nvPicPr>
          <p:cNvPr id="135" name="Google Shape;135;p23"/>
          <p:cNvPicPr preferRelativeResize="0"/>
          <p:nvPr/>
        </p:nvPicPr>
        <p:blipFill>
          <a:blip r:embed="rId6">
            <a:alphaModFix/>
          </a:blip>
          <a:stretch>
            <a:fillRect/>
          </a:stretch>
        </p:blipFill>
        <p:spPr>
          <a:xfrm>
            <a:off x="3071200" y="12488"/>
            <a:ext cx="2902201" cy="3178131"/>
          </a:xfrm>
          <a:prstGeom prst="rect">
            <a:avLst/>
          </a:prstGeom>
          <a:noFill/>
          <a:ln>
            <a:noFill/>
          </a:ln>
        </p:spPr>
      </p:pic>
      <p:sp>
        <p:nvSpPr>
          <p:cNvPr id="136" name="Google Shape;136;p23"/>
          <p:cNvSpPr txBox="1"/>
          <p:nvPr/>
        </p:nvSpPr>
        <p:spPr>
          <a:xfrm>
            <a:off x="3530925" y="3294425"/>
            <a:ext cx="5171400" cy="171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Manufacturer and where it was manufactured</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 The Instructions</a:t>
            </a:r>
            <a:endParaRPr sz="3000" dirty="0">
              <a:latin typeface="Times New Roman"/>
              <a:ea typeface="Times New Roman"/>
              <a:cs typeface="Times New Roman"/>
              <a:sym typeface="Times New Roman"/>
            </a:endParaRPr>
          </a:p>
        </p:txBody>
      </p:sp>
      <p:pic>
        <p:nvPicPr>
          <p:cNvPr id="4" name="Audio 3">
            <a:hlinkClick r:id="" action="ppaction://media"/>
            <a:extLst>
              <a:ext uri="{FF2B5EF4-FFF2-40B4-BE49-F238E27FC236}">
                <a16:creationId xmlns:a16="http://schemas.microsoft.com/office/drawing/2014/main" id="{DB678DD7-39CA-4FB1-AAA0-931FDFD13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83"/>
    </mc:Choice>
    <mc:Fallback>
      <p:transition spd="slow" advTm="1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256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a:t>
            </a:r>
            <a:endParaRPr/>
          </a:p>
        </p:txBody>
      </p:sp>
      <p:pic>
        <p:nvPicPr>
          <p:cNvPr id="142" name="Google Shape;142;p24"/>
          <p:cNvPicPr preferRelativeResize="0"/>
          <p:nvPr/>
        </p:nvPicPr>
        <p:blipFill>
          <a:blip r:embed="rId3">
            <a:alphaModFix/>
          </a:blip>
          <a:stretch>
            <a:fillRect/>
          </a:stretch>
        </p:blipFill>
        <p:spPr>
          <a:xfrm>
            <a:off x="0" y="963600"/>
            <a:ext cx="4878376" cy="4020826"/>
          </a:xfrm>
          <a:prstGeom prst="rect">
            <a:avLst/>
          </a:prstGeom>
          <a:noFill/>
          <a:ln>
            <a:noFill/>
          </a:ln>
        </p:spPr>
      </p:pic>
      <p:pic>
        <p:nvPicPr>
          <p:cNvPr id="143" name="Google Shape;143;p24"/>
          <p:cNvPicPr preferRelativeResize="0"/>
          <p:nvPr/>
        </p:nvPicPr>
        <p:blipFill>
          <a:blip r:embed="rId4">
            <a:alphaModFix/>
          </a:blip>
          <a:stretch>
            <a:fillRect/>
          </a:stretch>
        </p:blipFill>
        <p:spPr>
          <a:xfrm>
            <a:off x="4672150" y="963600"/>
            <a:ext cx="4471850" cy="4020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00" y="409050"/>
            <a:ext cx="8520600" cy="8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a:t>Survey Pt.2</a:t>
            </a:r>
            <a:endParaRPr sz="4100"/>
          </a:p>
        </p:txBody>
      </p:sp>
      <p:pic>
        <p:nvPicPr>
          <p:cNvPr id="149" name="Google Shape;149;p25"/>
          <p:cNvPicPr preferRelativeResize="0"/>
          <p:nvPr/>
        </p:nvPicPr>
        <p:blipFill>
          <a:blip r:embed="rId3">
            <a:alphaModFix/>
          </a:blip>
          <a:stretch>
            <a:fillRect/>
          </a:stretch>
        </p:blipFill>
        <p:spPr>
          <a:xfrm>
            <a:off x="0" y="1454425"/>
            <a:ext cx="4572000" cy="3589700"/>
          </a:xfrm>
          <a:prstGeom prst="rect">
            <a:avLst/>
          </a:prstGeom>
          <a:noFill/>
          <a:ln>
            <a:noFill/>
          </a:ln>
        </p:spPr>
      </p:pic>
      <p:pic>
        <p:nvPicPr>
          <p:cNvPr id="150" name="Google Shape;150;p25"/>
          <p:cNvPicPr preferRelativeResize="0"/>
          <p:nvPr/>
        </p:nvPicPr>
        <p:blipFill>
          <a:blip r:embed="rId4">
            <a:alphaModFix/>
          </a:blip>
          <a:stretch>
            <a:fillRect/>
          </a:stretch>
        </p:blipFill>
        <p:spPr>
          <a:xfrm>
            <a:off x="4243300" y="1454425"/>
            <a:ext cx="4900700" cy="358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00" y="2383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Survey Pt.3</a:t>
            </a:r>
            <a:endParaRPr/>
          </a:p>
        </p:txBody>
      </p:sp>
      <p:pic>
        <p:nvPicPr>
          <p:cNvPr id="156" name="Google Shape;156;p26"/>
          <p:cNvPicPr preferRelativeResize="0"/>
          <p:nvPr/>
        </p:nvPicPr>
        <p:blipFill>
          <a:blip r:embed="rId3">
            <a:alphaModFix/>
          </a:blip>
          <a:stretch>
            <a:fillRect/>
          </a:stretch>
        </p:blipFill>
        <p:spPr>
          <a:xfrm>
            <a:off x="4061999" y="1398275"/>
            <a:ext cx="5082000" cy="3626000"/>
          </a:xfrm>
          <a:prstGeom prst="rect">
            <a:avLst/>
          </a:prstGeom>
          <a:noFill/>
          <a:ln>
            <a:noFill/>
          </a:ln>
        </p:spPr>
      </p:pic>
      <p:sp>
        <p:nvSpPr>
          <p:cNvPr id="157" name="Google Shape;157;p26"/>
          <p:cNvSpPr txBox="1"/>
          <p:nvPr/>
        </p:nvSpPr>
        <p:spPr>
          <a:xfrm>
            <a:off x="98475" y="1166575"/>
            <a:ext cx="3963600" cy="38577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From the following Survey results, we’ve made changes towards:</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The price </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Use of organic and natural  ingredients </a:t>
            </a: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dirty="0">
                <a:latin typeface="Times New Roman"/>
                <a:ea typeface="Times New Roman"/>
                <a:cs typeface="Times New Roman"/>
                <a:sym typeface="Times New Roman"/>
              </a:rPr>
              <a:t>Disposable Bottles</a:t>
            </a:r>
            <a:endParaRPr sz="3000"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Operating Cost </a:t>
            </a:r>
            <a:endParaRPr dirty="0"/>
          </a:p>
        </p:txBody>
      </p:sp>
      <p:sp>
        <p:nvSpPr>
          <p:cNvPr id="163" name="Google Shape;163;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Spray - $3.49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Disposable bottles - $1.40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Cloth- $2.20</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Box- $0.81</a:t>
            </a: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Total Cost for 1: $7.90</a:t>
            </a: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Making 25 Drip Cleaner kits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Total Cost: $197.50</a:t>
            </a:r>
            <a:endParaRPr sz="3000" dirty="0">
              <a:solidFill>
                <a:srgbClr val="000000"/>
              </a:solidFill>
              <a:latin typeface="Times New Roman"/>
              <a:ea typeface="Times New Roman"/>
              <a:cs typeface="Times New Roman"/>
              <a:sym typeface="Times New Roman"/>
            </a:endParaRPr>
          </a:p>
          <a:p>
            <a:pPr marL="0" lvl="0" indent="0" algn="l" rtl="0">
              <a:lnSpc>
                <a:spcPct val="100000"/>
              </a:lnSpc>
              <a:spcBef>
                <a:spcPts val="1600"/>
              </a:spcBef>
              <a:spcAft>
                <a:spcPts val="0"/>
              </a:spcAft>
              <a:buNone/>
            </a:pPr>
            <a:endParaRPr sz="3000" dirty="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3000" dirty="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Positioning</a:t>
            </a:r>
            <a:endParaRPr/>
          </a:p>
        </p:txBody>
      </p:sp>
      <p:sp>
        <p:nvSpPr>
          <p:cNvPr id="169" name="Google Shape;169;p28"/>
          <p:cNvSpPr txBox="1">
            <a:spLocks noGrp="1"/>
          </p:cNvSpPr>
          <p:nvPr>
            <p:ph type="body" idx="1"/>
          </p:nvPr>
        </p:nvSpPr>
        <p:spPr>
          <a:xfrm>
            <a:off x="311700" y="1266325"/>
            <a:ext cx="40062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quality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performance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Reliability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Efficiency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Price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Knowledge</a:t>
            </a:r>
            <a:endParaRPr sz="3000">
              <a:solidFill>
                <a:srgbClr val="000000"/>
              </a:solidFill>
              <a:latin typeface="Times New Roman"/>
              <a:ea typeface="Times New Roman"/>
              <a:cs typeface="Times New Roman"/>
              <a:sym typeface="Times New Roman"/>
            </a:endParaRPr>
          </a:p>
        </p:txBody>
      </p:sp>
      <p:pic>
        <p:nvPicPr>
          <p:cNvPr id="170" name="Google Shape;170;p28"/>
          <p:cNvPicPr preferRelativeResize="0"/>
          <p:nvPr/>
        </p:nvPicPr>
        <p:blipFill>
          <a:blip r:embed="rId3">
            <a:alphaModFix/>
          </a:blip>
          <a:stretch>
            <a:fillRect/>
          </a:stretch>
        </p:blipFill>
        <p:spPr>
          <a:xfrm>
            <a:off x="3804631" y="1266325"/>
            <a:ext cx="5339894" cy="377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210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Competitors</a:t>
            </a:r>
            <a:endParaRPr dirty="0"/>
          </a:p>
        </p:txBody>
      </p:sp>
      <p:sp>
        <p:nvSpPr>
          <p:cNvPr id="176" name="Google Shape;176;p29"/>
          <p:cNvSpPr txBox="1">
            <a:spLocks noGrp="1"/>
          </p:cNvSpPr>
          <p:nvPr>
            <p:ph type="body" idx="1"/>
          </p:nvPr>
        </p:nvSpPr>
        <p:spPr>
          <a:xfrm>
            <a:off x="311700" y="920400"/>
            <a:ext cx="4683000" cy="4109400"/>
          </a:xfrm>
          <a:prstGeom prst="rect">
            <a:avLst/>
          </a:prstGeom>
        </p:spPr>
        <p:txBody>
          <a:bodyPr spcFirstLastPara="1" wrap="square" lIns="91425" tIns="91425" rIns="91425" bIns="91425" anchor="t" anchorCtr="0">
            <a:noAutofit/>
          </a:bodyPr>
          <a:lstStyle/>
          <a:p>
            <a:pPr marL="457200" lvl="0" indent="-469900" algn="l" rtl="0">
              <a:spcBef>
                <a:spcPts val="0"/>
              </a:spcBef>
              <a:spcAft>
                <a:spcPts val="0"/>
              </a:spcAft>
              <a:buClr>
                <a:srgbClr val="000000"/>
              </a:buClr>
              <a:buSzPts val="3800"/>
              <a:buFont typeface="Times New Roman"/>
              <a:buChar char="●"/>
            </a:pPr>
            <a:r>
              <a:rPr lang="en" sz="3800" dirty="0">
                <a:solidFill>
                  <a:srgbClr val="000000"/>
                </a:solidFill>
                <a:latin typeface="Times New Roman"/>
                <a:ea typeface="Times New Roman"/>
                <a:cs typeface="Times New Roman"/>
                <a:sym typeface="Times New Roman"/>
              </a:rPr>
              <a:t>Reshoevn8r </a:t>
            </a:r>
            <a:endParaRPr sz="3800" dirty="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dirty="0">
                <a:solidFill>
                  <a:srgbClr val="000000"/>
                </a:solidFill>
                <a:latin typeface="Times New Roman"/>
                <a:ea typeface="Times New Roman"/>
                <a:cs typeface="Times New Roman"/>
                <a:sym typeface="Times New Roman"/>
              </a:rPr>
              <a:t>Whole kit- $137.99</a:t>
            </a:r>
            <a:endParaRPr sz="3800" dirty="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dirty="0">
                <a:solidFill>
                  <a:srgbClr val="000000"/>
                </a:solidFill>
                <a:latin typeface="Times New Roman"/>
                <a:ea typeface="Times New Roman"/>
                <a:cs typeface="Times New Roman"/>
                <a:sym typeface="Times New Roman"/>
              </a:rPr>
              <a:t>Separate spray- $18</a:t>
            </a:r>
            <a:endParaRPr sz="3800" dirty="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dirty="0">
                <a:solidFill>
                  <a:srgbClr val="000000"/>
                </a:solidFill>
                <a:latin typeface="Times New Roman"/>
                <a:ea typeface="Times New Roman"/>
                <a:cs typeface="Times New Roman"/>
                <a:sym typeface="Times New Roman"/>
              </a:rPr>
              <a:t>Brush- $27</a:t>
            </a:r>
            <a:endParaRPr sz="3800" dirty="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dirty="0">
                <a:solidFill>
                  <a:srgbClr val="000000"/>
                </a:solidFill>
                <a:latin typeface="Times New Roman"/>
                <a:ea typeface="Times New Roman"/>
                <a:cs typeface="Times New Roman"/>
                <a:sym typeface="Times New Roman"/>
              </a:rPr>
              <a:t>Stain Repellent- $27</a:t>
            </a:r>
            <a:endParaRPr sz="3800" dirty="0">
              <a:solidFill>
                <a:srgbClr val="000000"/>
              </a:solidFill>
              <a:latin typeface="Times New Roman"/>
              <a:ea typeface="Times New Roman"/>
              <a:cs typeface="Times New Roman"/>
              <a:sym typeface="Times New Roman"/>
            </a:endParaRPr>
          </a:p>
        </p:txBody>
      </p:sp>
      <p:pic>
        <p:nvPicPr>
          <p:cNvPr id="177" name="Google Shape;177;p29"/>
          <p:cNvPicPr preferRelativeResize="0"/>
          <p:nvPr/>
        </p:nvPicPr>
        <p:blipFill>
          <a:blip r:embed="rId3">
            <a:alphaModFix/>
          </a:blip>
          <a:stretch>
            <a:fillRect/>
          </a:stretch>
        </p:blipFill>
        <p:spPr>
          <a:xfrm>
            <a:off x="4994750" y="917600"/>
            <a:ext cx="4149250" cy="4149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a:t>
            </a:r>
            <a:endParaRPr/>
          </a:p>
        </p:txBody>
      </p:sp>
      <p:sp>
        <p:nvSpPr>
          <p:cNvPr id="183" name="Google Shape;183;p30"/>
          <p:cNvSpPr txBox="1">
            <a:spLocks noGrp="1"/>
          </p:cNvSpPr>
          <p:nvPr>
            <p:ph type="body" idx="1"/>
          </p:nvPr>
        </p:nvSpPr>
        <p:spPr>
          <a:xfrm>
            <a:off x="311700" y="1266325"/>
            <a:ext cx="4985400" cy="373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Jason Markk</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Premium Bundle- $65.00</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RTU Foam Spray</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Brush </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Microfiber Towel</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Repel Spray</a:t>
            </a:r>
            <a:endParaRPr sz="3000" dirty="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dirty="0">
                <a:solidFill>
                  <a:srgbClr val="202124"/>
                </a:solidFill>
                <a:highlight>
                  <a:srgbClr val="FFFFFF"/>
                </a:highlight>
                <a:latin typeface="Times New Roman"/>
                <a:ea typeface="Times New Roman"/>
                <a:cs typeface="Times New Roman"/>
                <a:sym typeface="Times New Roman"/>
              </a:rPr>
              <a:t>Suede Cleaning Brush</a:t>
            </a:r>
            <a:endParaRPr sz="3000" dirty="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1600"/>
              </a:spcAft>
              <a:buNone/>
            </a:pPr>
            <a:endParaRPr sz="3000" dirty="0">
              <a:solidFill>
                <a:srgbClr val="202124"/>
              </a:solidFill>
              <a:highlight>
                <a:srgbClr val="FFFFFF"/>
              </a:highlight>
              <a:latin typeface="Times New Roman"/>
              <a:ea typeface="Times New Roman"/>
              <a:cs typeface="Times New Roman"/>
              <a:sym typeface="Times New Roman"/>
            </a:endParaRPr>
          </a:p>
        </p:txBody>
      </p:sp>
      <p:pic>
        <p:nvPicPr>
          <p:cNvPr id="184" name="Google Shape;184;p30"/>
          <p:cNvPicPr preferRelativeResize="0"/>
          <p:nvPr/>
        </p:nvPicPr>
        <p:blipFill>
          <a:blip r:embed="rId3">
            <a:alphaModFix/>
          </a:blip>
          <a:stretch>
            <a:fillRect/>
          </a:stretch>
        </p:blipFill>
        <p:spPr>
          <a:xfrm>
            <a:off x="5297160" y="1152435"/>
            <a:ext cx="3846850" cy="384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a:t>
            </a:r>
            <a:endParaRPr/>
          </a:p>
          <a:p>
            <a:pPr marL="0" lvl="0" indent="0" algn="l" rtl="0">
              <a:spcBef>
                <a:spcPts val="0"/>
              </a:spcBef>
              <a:spcAft>
                <a:spcPts val="0"/>
              </a:spcAft>
              <a:buNone/>
            </a:pPr>
            <a:endParaRPr/>
          </a:p>
        </p:txBody>
      </p:sp>
      <p:sp>
        <p:nvSpPr>
          <p:cNvPr id="190" name="Google Shape;190;p31"/>
          <p:cNvSpPr txBox="1">
            <a:spLocks noGrp="1"/>
          </p:cNvSpPr>
          <p:nvPr>
            <p:ph type="body" idx="1"/>
          </p:nvPr>
        </p:nvSpPr>
        <p:spPr>
          <a:xfrm>
            <a:off x="128775" y="1266325"/>
            <a:ext cx="8969100" cy="3687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6-Piece Cleaning kit- $46.99</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3 12 oz Sprays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Microfiber cloth (12” x 12”)</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Hand sponge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Midsole/Sole Gel (5 grams)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lower than top shoe cleaning competitors by 40%</a:t>
            </a:r>
            <a:endParaRPr sz="30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Our product name is called “Drip Cleaner”.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We chose this name because this product is supposed to clean shoes, leather, or high end cloth.</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The name relates a lot toward the vocabulary. This generation uses words such as Drip which is another word for swag.</a:t>
            </a:r>
            <a:endParaRPr sz="3000" dirty="0">
              <a:solidFill>
                <a:srgbClr val="000000"/>
              </a:solidFill>
              <a:latin typeface="Times New Roman"/>
              <a:ea typeface="Times New Roman"/>
              <a:cs typeface="Times New Roman"/>
              <a:sym typeface="Times New Roman"/>
            </a:endParaRPr>
          </a:p>
          <a:p>
            <a:pPr marL="457200" lvl="0" indent="0" algn="l" rtl="0">
              <a:lnSpc>
                <a:spcPct val="100000"/>
              </a:lnSpc>
              <a:spcBef>
                <a:spcPts val="1600"/>
              </a:spcBef>
              <a:spcAft>
                <a:spcPts val="1600"/>
              </a:spcAft>
              <a:buNone/>
            </a:pPr>
            <a:endParaRPr sz="3000" dirty="0">
              <a:solidFill>
                <a:srgbClr val="000000"/>
              </a:solidFill>
              <a:latin typeface="Times New Roman"/>
              <a:ea typeface="Times New Roman"/>
              <a:cs typeface="Times New Roman"/>
              <a:sym typeface="Times New Roman"/>
            </a:endParaRPr>
          </a:p>
        </p:txBody>
      </p:sp>
      <p:pic>
        <p:nvPicPr>
          <p:cNvPr id="6" name="Audio 5">
            <a:hlinkClick r:id="" action="ppaction://media"/>
            <a:extLst>
              <a:ext uri="{FF2B5EF4-FFF2-40B4-BE49-F238E27FC236}">
                <a16:creationId xmlns:a16="http://schemas.microsoft.com/office/drawing/2014/main" id="{15BE0A31-0C90-4F79-9763-12F948E3C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64"/>
    </mc:Choice>
    <mc:Fallback>
      <p:transition spd="slow" advTm="22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will the product be sold?</a:t>
            </a:r>
            <a:endParaRPr/>
          </a:p>
        </p:txBody>
      </p:sp>
      <p:sp>
        <p:nvSpPr>
          <p:cNvPr id="196" name="Google Shape;196;p32"/>
          <p:cNvSpPr txBox="1">
            <a:spLocks noGrp="1"/>
          </p:cNvSpPr>
          <p:nvPr>
            <p:ph type="body" idx="1"/>
          </p:nvPr>
        </p:nvSpPr>
        <p:spPr>
          <a:xfrm>
            <a:off x="311700" y="1266325"/>
            <a:ext cx="8763300" cy="370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Lower parts of Canada, BC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Surrey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Delta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Langley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White Rock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Foot locker, Near nike stores and Mall Stands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Sell Expensive and good looking shoes.</a:t>
            </a: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a:p>
            <a:pPr marL="0" lvl="0" indent="0" algn="l" rtl="0">
              <a:spcBef>
                <a:spcPts val="0"/>
              </a:spcBef>
              <a:spcAft>
                <a:spcPts val="0"/>
              </a:spcAft>
              <a:buNone/>
            </a:pPr>
            <a:endParaRPr/>
          </a:p>
        </p:txBody>
      </p:sp>
      <p:sp>
        <p:nvSpPr>
          <p:cNvPr id="202" name="Google Shape;202;p33"/>
          <p:cNvSpPr txBox="1">
            <a:spLocks noGrp="1"/>
          </p:cNvSpPr>
          <p:nvPr>
            <p:ph type="body" idx="1"/>
          </p:nvPr>
        </p:nvSpPr>
        <p:spPr>
          <a:xfrm>
            <a:off x="311700" y="1266325"/>
            <a:ext cx="8520600" cy="3657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Manufacturer to Retailer distribution channel.</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Gives the customer more to look at.</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highlight>
                  <a:srgbClr val="FFFFFF"/>
                </a:highlight>
                <a:latin typeface="Times New Roman"/>
                <a:ea typeface="Times New Roman"/>
                <a:cs typeface="Times New Roman"/>
                <a:sym typeface="Times New Roman"/>
              </a:rPr>
              <a:t>Respond to product performance and customer feedback.</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A channel of indirect distribution.</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Manufacturer does not directly distribute to the end-user.</a:t>
            </a:r>
            <a:endParaRPr sz="30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1022650" y="848400"/>
            <a:ext cx="7219200" cy="28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latin typeface="Pinyon Script"/>
                <a:ea typeface="Pinyon Script"/>
                <a:cs typeface="Pinyon Script"/>
                <a:sym typeface="Pinyon Script"/>
              </a:rPr>
              <a:t>Thanks for listening </a:t>
            </a:r>
            <a:endParaRPr sz="4800">
              <a:latin typeface="Pinyon Script"/>
              <a:ea typeface="Pinyon Script"/>
              <a:cs typeface="Pinyon Script"/>
              <a:sym typeface="Pinyon Scrip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Are We Asking For?</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For our product “Drip Cleaner”, the amount that we are asking for is $10,000 for 15%.</a:t>
            </a:r>
            <a:endParaRPr sz="3000" dirty="0">
              <a:solidFill>
                <a:srgbClr val="000000"/>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1718225" y="2571750"/>
            <a:ext cx="5707550" cy="2336725"/>
          </a:xfrm>
          <a:prstGeom prst="rect">
            <a:avLst/>
          </a:prstGeom>
          <a:noFill/>
          <a:ln>
            <a:noFill/>
          </a:ln>
        </p:spPr>
      </p:pic>
      <p:pic>
        <p:nvPicPr>
          <p:cNvPr id="5" name="Audio 4">
            <a:hlinkClick r:id="" action="ppaction://media"/>
            <a:extLst>
              <a:ext uri="{FF2B5EF4-FFF2-40B4-BE49-F238E27FC236}">
                <a16:creationId xmlns:a16="http://schemas.microsoft.com/office/drawing/2014/main" id="{F10816D7-D954-4FF9-9B35-801F993E50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13"/>
    </mc:Choice>
    <mc:Fallback>
      <p:transition spd="slow" advTm="1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530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drip cleaner</a:t>
            </a:r>
            <a:endParaRPr/>
          </a:p>
        </p:txBody>
      </p:sp>
      <p:sp>
        <p:nvSpPr>
          <p:cNvPr id="86" name="Google Shape;86;p16"/>
          <p:cNvSpPr txBox="1">
            <a:spLocks noGrp="1"/>
          </p:cNvSpPr>
          <p:nvPr>
            <p:ph type="body" idx="1"/>
          </p:nvPr>
        </p:nvSpPr>
        <p:spPr>
          <a:xfrm>
            <a:off x="153000" y="708800"/>
            <a:ext cx="5098200" cy="43413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The newest cleaning kit for shoes and leather.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This kit comes with:</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Sponge and Micro Fabric Cloth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Main Cleaner, Cloth, and Leather Spray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Midsole and Sole Gel</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Shiner &amp; Glosser </a:t>
            </a:r>
            <a:endParaRPr sz="30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000" dirty="0">
              <a:solidFill>
                <a:srgbClr val="000000"/>
              </a:solidFill>
              <a:latin typeface="Times New Roman"/>
              <a:ea typeface="Times New Roman"/>
              <a:cs typeface="Times New Roman"/>
              <a:sym typeface="Times New Roman"/>
            </a:endParaRPr>
          </a:p>
        </p:txBody>
      </p:sp>
      <p:pic>
        <p:nvPicPr>
          <p:cNvPr id="87" name="Google Shape;87;p16"/>
          <p:cNvPicPr preferRelativeResize="0"/>
          <p:nvPr/>
        </p:nvPicPr>
        <p:blipFill>
          <a:blip r:embed="rId5">
            <a:alphaModFix/>
          </a:blip>
          <a:stretch>
            <a:fillRect/>
          </a:stretch>
        </p:blipFill>
        <p:spPr>
          <a:xfrm>
            <a:off x="5251200" y="1080825"/>
            <a:ext cx="3892902" cy="3969274"/>
          </a:xfrm>
          <a:prstGeom prst="rect">
            <a:avLst/>
          </a:prstGeom>
          <a:noFill/>
          <a:ln>
            <a:noFill/>
          </a:ln>
        </p:spPr>
      </p:pic>
      <p:pic>
        <p:nvPicPr>
          <p:cNvPr id="5" name="Audio 4">
            <a:hlinkClick r:id="" action="ppaction://media"/>
            <a:extLst>
              <a:ext uri="{FF2B5EF4-FFF2-40B4-BE49-F238E27FC236}">
                <a16:creationId xmlns:a16="http://schemas.microsoft.com/office/drawing/2014/main" id="{DB016368-1B9E-435C-9C5F-BC7BE780F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06"/>
    </mc:Choice>
    <mc:Fallback>
      <p:transition spd="slow" advTm="17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Drip Cleaner Pt.2</a:t>
            </a:r>
            <a:endParaRPr dirty="0"/>
          </a:p>
        </p:txBody>
      </p:sp>
      <p:sp>
        <p:nvSpPr>
          <p:cNvPr id="93" name="Google Shape;93;p17"/>
          <p:cNvSpPr txBox="1">
            <a:spLocks noGrp="1"/>
          </p:cNvSpPr>
          <p:nvPr>
            <p:ph type="body" idx="1"/>
          </p:nvPr>
        </p:nvSpPr>
        <p:spPr>
          <a:xfrm>
            <a:off x="311700" y="1266325"/>
            <a:ext cx="8520600" cy="3422700"/>
          </a:xfrm>
          <a:prstGeom prst="rect">
            <a:avLst/>
          </a:prstGeom>
        </p:spPr>
        <p:txBody>
          <a:bodyPr spcFirstLastPara="1" wrap="square" lIns="91425" tIns="91425" rIns="91425" bIns="91425" anchor="t" anchorCtr="0">
            <a:noAutofit/>
          </a:bodyPr>
          <a:lstStyle/>
          <a:p>
            <a:pPr marL="495300" indent="-457200">
              <a:buClr>
                <a:srgbClr val="000000"/>
              </a:buClr>
              <a:buSzPts val="3000"/>
            </a:pPr>
            <a:r>
              <a:rPr lang="en" sz="3000" dirty="0">
                <a:solidFill>
                  <a:srgbClr val="000000"/>
                </a:solidFill>
                <a:latin typeface="Times New Roman"/>
                <a:ea typeface="Times New Roman"/>
                <a:cs typeface="Times New Roman"/>
                <a:sym typeface="Times New Roman"/>
              </a:rPr>
              <a:t>It understands the cleaning way of new generations</a:t>
            </a: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Contains no chemicals</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Contains natural &amp; organic ingredients</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Eco Friendly </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Disposable bottles</a:t>
            </a: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The sponge and cloth is washable and reusable</a:t>
            </a:r>
            <a:endParaRPr sz="3000" dirty="0">
              <a:solidFill>
                <a:srgbClr val="000000"/>
              </a:solidFill>
              <a:latin typeface="Times New Roman"/>
              <a:ea typeface="Times New Roman"/>
              <a:cs typeface="Times New Roman"/>
              <a:sym typeface="Times New Roman"/>
            </a:endParaRPr>
          </a:p>
        </p:txBody>
      </p:sp>
      <p:pic>
        <p:nvPicPr>
          <p:cNvPr id="5" name="Audio 4">
            <a:hlinkClick r:id="" action="ppaction://media"/>
            <a:extLst>
              <a:ext uri="{FF2B5EF4-FFF2-40B4-BE49-F238E27FC236}">
                <a16:creationId xmlns:a16="http://schemas.microsoft.com/office/drawing/2014/main" id="{79393AFC-90A5-4234-B01D-56CC61133F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67"/>
    </mc:Choice>
    <mc:Fallback>
      <p:transition spd="slow" advTm="24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Market </a:t>
            </a:r>
            <a:endParaRPr/>
          </a:p>
        </p:txBody>
      </p:sp>
      <p:sp>
        <p:nvSpPr>
          <p:cNvPr id="99" name="Google Shape;99;p18"/>
          <p:cNvSpPr txBox="1">
            <a:spLocks noGrp="1"/>
          </p:cNvSpPr>
          <p:nvPr>
            <p:ph type="body" idx="1"/>
          </p:nvPr>
        </p:nvSpPr>
        <p:spPr>
          <a:xfrm>
            <a:off x="311700" y="707400"/>
            <a:ext cx="4547100" cy="4304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Our target market is Models, Shoe Collectors, Teenagers, and Shoe Designers. </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Always try to make their outfits look good.</a:t>
            </a:r>
            <a:endParaRPr sz="3000" dirty="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Shoe collectors buy expensive shoes or are limited in quantity. </a:t>
            </a:r>
            <a:endParaRPr sz="3000" dirty="0">
              <a:solidFill>
                <a:srgbClr val="000000"/>
              </a:solidFill>
              <a:latin typeface="Times New Roman"/>
              <a:ea typeface="Times New Roman"/>
              <a:cs typeface="Times New Roman"/>
              <a:sym typeface="Times New Roman"/>
            </a:endParaRPr>
          </a:p>
        </p:txBody>
      </p:sp>
      <p:pic>
        <p:nvPicPr>
          <p:cNvPr id="100" name="Google Shape;100;p18"/>
          <p:cNvPicPr preferRelativeResize="0"/>
          <p:nvPr/>
        </p:nvPicPr>
        <p:blipFill>
          <a:blip r:embed="rId5">
            <a:alphaModFix/>
          </a:blip>
          <a:stretch>
            <a:fillRect/>
          </a:stretch>
        </p:blipFill>
        <p:spPr>
          <a:xfrm>
            <a:off x="5030325" y="1079775"/>
            <a:ext cx="3965125" cy="2832225"/>
          </a:xfrm>
          <a:prstGeom prst="rect">
            <a:avLst/>
          </a:prstGeom>
          <a:noFill/>
          <a:ln>
            <a:noFill/>
          </a:ln>
        </p:spPr>
      </p:pic>
      <p:pic>
        <p:nvPicPr>
          <p:cNvPr id="5" name="Audio 4">
            <a:hlinkClick r:id="" action="ppaction://media"/>
            <a:extLst>
              <a:ext uri="{FF2B5EF4-FFF2-40B4-BE49-F238E27FC236}">
                <a16:creationId xmlns:a16="http://schemas.microsoft.com/office/drawing/2014/main" id="{0D0F4B6C-87F9-462B-BCCB-809D1EC85C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64"/>
    </mc:Choice>
    <mc:Fallback>
      <p:transition spd="slow" advTm="1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Our Idea About Drip Cleaners Necessary?</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To make shoes speaks for the personality </a:t>
            </a: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It makes it easier to maintain the leather.</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Prevents the shoes/leather from being cracked or faded from UV radiation.</a:t>
            </a: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It helps cleans stains and conditions the material (Ex. Leather Boots).</a:t>
            </a:r>
          </a:p>
          <a:p>
            <a:pPr indent="0">
              <a:spcBef>
                <a:spcPts val="1600"/>
              </a:spcBef>
              <a:spcAft>
                <a:spcPts val="1600"/>
              </a:spcAft>
              <a:buNone/>
            </a:pPr>
            <a:endParaRPr lang="en-CA" sz="3000" dirty="0">
              <a:solidFill>
                <a:srgbClr val="000000"/>
              </a:solidFill>
              <a:latin typeface="Times New Roman"/>
              <a:ea typeface="Times New Roman"/>
              <a:cs typeface="Times New Roman"/>
              <a:sym typeface="Times New Roman"/>
            </a:endParaRPr>
          </a:p>
        </p:txBody>
      </p:sp>
      <p:pic>
        <p:nvPicPr>
          <p:cNvPr id="5" name="Audio 4">
            <a:hlinkClick r:id="" action="ppaction://media"/>
            <a:extLst>
              <a:ext uri="{FF2B5EF4-FFF2-40B4-BE49-F238E27FC236}">
                <a16:creationId xmlns:a16="http://schemas.microsoft.com/office/drawing/2014/main" id="{25C8BB41-E794-4391-B94C-577537F718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41"/>
    </mc:Choice>
    <mc:Fallback>
      <p:transition spd="slow" advTm="2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Voids Associated With This Product And Ideas?</a:t>
            </a:r>
            <a:endParaRPr/>
          </a:p>
        </p:txBody>
      </p:sp>
      <p:sp>
        <p:nvSpPr>
          <p:cNvPr id="112" name="Google Shape;11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When shoes are broken and cannot be fixed, the drip cleaner won’t have the ability to fix it. That broken item is useless. This applies the same thing to leather in which it can only be cleaned.</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113" name="Google Shape;113;p20"/>
          <p:cNvPicPr preferRelativeResize="0"/>
          <p:nvPr/>
        </p:nvPicPr>
        <p:blipFill>
          <a:blip r:embed="rId5">
            <a:alphaModFix/>
          </a:blip>
          <a:stretch>
            <a:fillRect/>
          </a:stretch>
        </p:blipFill>
        <p:spPr>
          <a:xfrm>
            <a:off x="4076700" y="3477800"/>
            <a:ext cx="990600" cy="990600"/>
          </a:xfrm>
          <a:prstGeom prst="rect">
            <a:avLst/>
          </a:prstGeom>
          <a:noFill/>
          <a:ln>
            <a:noFill/>
          </a:ln>
        </p:spPr>
      </p:pic>
      <p:pic>
        <p:nvPicPr>
          <p:cNvPr id="4" name="Audio 3">
            <a:hlinkClick r:id="" action="ppaction://media"/>
            <a:extLst>
              <a:ext uri="{FF2B5EF4-FFF2-40B4-BE49-F238E27FC236}">
                <a16:creationId xmlns:a16="http://schemas.microsoft.com/office/drawing/2014/main" id="{E363EE91-1089-45A0-9C81-1B28524A8D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64"/>
    </mc:Choice>
    <mc:Fallback>
      <p:transition spd="slow" advTm="1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15900" y="435267"/>
            <a:ext cx="8520600" cy="11053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Do We Need In Order To Sell Drip Cleaners? </a:t>
            </a:r>
            <a:endParaRPr dirty="0"/>
          </a:p>
        </p:txBody>
      </p:sp>
      <p:sp>
        <p:nvSpPr>
          <p:cNvPr id="119" name="Google Shape;119;p21"/>
          <p:cNvSpPr txBox="1">
            <a:spLocks noGrp="1"/>
          </p:cNvSpPr>
          <p:nvPr>
            <p:ph type="body" idx="1"/>
          </p:nvPr>
        </p:nvSpPr>
        <p:spPr>
          <a:xfrm>
            <a:off x="311700" y="1346478"/>
            <a:ext cx="8520600" cy="3222571"/>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Creating a proper marketing strategy (Ex. Finding a proper reason why in which customers would buy the product).</a:t>
            </a:r>
            <a:endParaRPr sz="3000" dirty="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dirty="0">
                <a:solidFill>
                  <a:srgbClr val="000000"/>
                </a:solidFill>
                <a:latin typeface="Times New Roman"/>
                <a:ea typeface="Times New Roman"/>
                <a:cs typeface="Times New Roman"/>
                <a:sym typeface="Times New Roman"/>
              </a:rPr>
              <a:t>Finding a proper percentage range in which we would receive enough money (Ex. $20,000 for 20%).</a:t>
            </a:r>
            <a:endParaRPr sz="3000" dirty="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dirty="0">
              <a:solidFill>
                <a:srgbClr val="000000"/>
              </a:solidFill>
              <a:latin typeface="Times New Roman"/>
              <a:ea typeface="Times New Roman"/>
              <a:cs typeface="Times New Roman"/>
              <a:sym typeface="Times New Roman"/>
            </a:endParaRPr>
          </a:p>
        </p:txBody>
      </p:sp>
      <p:pic>
        <p:nvPicPr>
          <p:cNvPr id="4" name="Audio 3">
            <a:hlinkClick r:id="" action="ppaction://media"/>
            <a:extLst>
              <a:ext uri="{FF2B5EF4-FFF2-40B4-BE49-F238E27FC236}">
                <a16:creationId xmlns:a16="http://schemas.microsoft.com/office/drawing/2014/main" id="{3768011C-F08D-4689-97C8-A2B9930421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403"/>
    </mc:Choice>
    <mc:Fallback>
      <p:transition spd="slow" advTm="32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633</Words>
  <Application>Microsoft Office PowerPoint</Application>
  <PresentationFormat>On-screen Show (16:9)</PresentationFormat>
  <Paragraphs>109</Paragraphs>
  <Slides>22</Slides>
  <Notes>22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PT Sans Narrow</vt:lpstr>
      <vt:lpstr>Times New Roman</vt:lpstr>
      <vt:lpstr>Open Sans</vt:lpstr>
      <vt:lpstr>Pinyon Script</vt:lpstr>
      <vt:lpstr>Arial</vt:lpstr>
      <vt:lpstr>Tropic</vt:lpstr>
      <vt:lpstr>Dragons Den Presentation </vt:lpstr>
      <vt:lpstr>Drip Cleaner </vt:lpstr>
      <vt:lpstr>How Much Are We Asking For?</vt:lpstr>
      <vt:lpstr>What is drip cleaner</vt:lpstr>
      <vt:lpstr>Drip Cleaner Pt.2</vt:lpstr>
      <vt:lpstr>Our Target Market </vt:lpstr>
      <vt:lpstr>Why Is Our Idea About Drip Cleaners Necessary?</vt:lpstr>
      <vt:lpstr>The Voids Associated With This Product And Ideas?</vt:lpstr>
      <vt:lpstr>What Do We Need In Order To Sell Drip Cleaners? </vt:lpstr>
      <vt:lpstr>Product logo</vt:lpstr>
      <vt:lpstr>Packaging</vt:lpstr>
      <vt:lpstr>Survey</vt:lpstr>
      <vt:lpstr>Survey Pt.2</vt:lpstr>
      <vt:lpstr>Survey Pt.3</vt:lpstr>
      <vt:lpstr>Operating Cost </vt:lpstr>
      <vt:lpstr>Positioning</vt:lpstr>
      <vt:lpstr>Main Competitors</vt:lpstr>
      <vt:lpstr>Main competitor</vt:lpstr>
      <vt:lpstr>Price </vt:lpstr>
      <vt:lpstr>Where will the product be sold?</vt:lpstr>
      <vt:lpstr>Distribution Channels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Den Presentation</dc:title>
  <dc:creator>Sarthak Nadkarni</dc:creator>
  <cp:lastModifiedBy>Sarthak Nadkarni</cp:lastModifiedBy>
  <cp:revision>8</cp:revision>
  <dcterms:modified xsi:type="dcterms:W3CDTF">2020-11-07T04:17:48Z</dcterms:modified>
</cp:coreProperties>
</file>